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7" r:id="rId10"/>
    <p:sldId id="268" r:id="rId11"/>
    <p:sldId id="266" r:id="rId12"/>
    <p:sldId id="265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B2E3-AED5-4778-9EDB-3E7908D0C776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32B5-3419-4233-B2B7-0372983CD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90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32B5-3419-4233-B2B7-0372983CD9A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47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93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80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5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6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37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6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0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4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38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02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0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68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4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48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46DA6E-01BC-40A3-BE3E-F740F3412741}" type="datetimeFigureOut">
              <a:rPr lang="en-CA" smtClean="0"/>
              <a:t>08/11/2016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217FAD-4F39-448F-A5E8-4A41DB5380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6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aizada@uoguelph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Nepal Export: Bovine </a:t>
            </a:r>
            <a:r>
              <a:rPr lang="en-CA" dirty="0" err="1"/>
              <a:t>Paratuberculosis</a:t>
            </a:r>
            <a:r>
              <a:rPr lang="en-CA" dirty="0"/>
              <a:t> Vaccine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Ashleigh Ahrens</a:t>
            </a:r>
          </a:p>
          <a:p>
            <a:r>
              <a:rPr lang="en-CA" dirty="0"/>
              <a:t>University of Guelph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to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 bovine tuberculosis testing interference</a:t>
            </a:r>
          </a:p>
          <a:p>
            <a:r>
              <a:rPr lang="en-CA" dirty="0"/>
              <a:t>New vaccine for Canada use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StressMarq</a:t>
            </a:r>
            <a:r>
              <a:rPr lang="en-CA" dirty="0"/>
              <a:t> </a:t>
            </a:r>
            <a:r>
              <a:rPr lang="en-CA" dirty="0" err="1"/>
              <a:t>BiosciencesInc</a:t>
            </a:r>
            <a:r>
              <a:rPr lang="en-CA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Supplies recombinant bovine hsp70 protein </a:t>
            </a:r>
          </a:p>
          <a:p>
            <a:r>
              <a:rPr lang="en-CA" dirty="0"/>
              <a:t>Victoria, BC, Canada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2" y="3309034"/>
            <a:ext cx="5857875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4373" y="4724253"/>
            <a:ext cx="510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http://www.stressmarq.com/?v=3e8d115eb4b3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Biogenuix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New Delhi, India</a:t>
            </a:r>
          </a:p>
          <a:p>
            <a:r>
              <a:rPr lang="en-CA" dirty="0"/>
              <a:t>Distributor of </a:t>
            </a:r>
            <a:r>
              <a:rPr lang="en-CA" dirty="0" err="1"/>
              <a:t>StressMarq</a:t>
            </a:r>
            <a:r>
              <a:rPr lang="en-CA" dirty="0"/>
              <a:t> </a:t>
            </a:r>
            <a:r>
              <a:rPr lang="en-CA" dirty="0" err="1"/>
              <a:t>BioSciences</a:t>
            </a:r>
            <a:r>
              <a:rPr lang="en-CA" dirty="0"/>
              <a:t>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938" y="3435594"/>
            <a:ext cx="2790825" cy="97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5591" y="4587508"/>
            <a:ext cx="25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http://biogenuix.com/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Ashleigh Ahrens</a:t>
            </a:r>
          </a:p>
          <a:p>
            <a:r>
              <a:rPr lang="en-CA" dirty="0"/>
              <a:t>University of Guelph in partnership with IDRC CIFSRF and DFAIT</a:t>
            </a:r>
          </a:p>
          <a:p>
            <a:r>
              <a:rPr lang="en-CA"/>
              <a:t>~ 4 min 33 seconds</a:t>
            </a:r>
            <a:endParaRPr lang="en-CA" dirty="0"/>
          </a:p>
          <a:p>
            <a:r>
              <a:rPr lang="en-CA" dirty="0"/>
              <a:t>Faculty Sponsor: Prof. Manish </a:t>
            </a:r>
            <a:r>
              <a:rPr lang="en-CA" dirty="0" err="1"/>
              <a:t>Raizada</a:t>
            </a:r>
            <a:r>
              <a:rPr lang="en-CA" dirty="0"/>
              <a:t> (</a:t>
            </a:r>
            <a:r>
              <a:rPr lang="en-CA" dirty="0">
                <a:hlinkClick r:id="rId2"/>
              </a:rPr>
              <a:t>raizada@uoguelph.ca</a:t>
            </a:r>
            <a:r>
              <a:rPr lang="en-CA" dirty="0"/>
              <a:t>)</a:t>
            </a:r>
          </a:p>
          <a:p>
            <a:r>
              <a:rPr lang="en-CA" dirty="0"/>
              <a:t>For further information: A detailed written evaluation of this export idea is posted on saknepal.org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Nepal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4007"/>
            <a:ext cx="10515600" cy="2587349"/>
          </a:xfrm>
        </p:spPr>
        <p:txBody>
          <a:bodyPr>
            <a:normAutofit/>
          </a:bodyPr>
          <a:lstStyle/>
          <a:p>
            <a:r>
              <a:rPr lang="en-CA" dirty="0"/>
              <a:t>landlocked country between China and India</a:t>
            </a:r>
          </a:p>
          <a:p>
            <a:r>
              <a:rPr lang="en-CA" dirty="0"/>
              <a:t>147,181 </a:t>
            </a:r>
            <a:r>
              <a:rPr lang="en-CA" dirty="0" err="1"/>
              <a:t>sq</a:t>
            </a:r>
            <a:r>
              <a:rPr lang="en-CA" dirty="0"/>
              <a:t> km</a:t>
            </a:r>
          </a:p>
          <a:p>
            <a:r>
              <a:rPr lang="en-CA" dirty="0"/>
              <a:t>8 of highest mountains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http://www.haaretz.co.il/st/inter/Heng/news/images/1nert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6" y="2518542"/>
            <a:ext cx="4143882" cy="32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0466" y="5812838"/>
            <a:ext cx="475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http://www.haaretz.com/world-news/1.653894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Nepal Population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29,033,914 people</a:t>
            </a:r>
          </a:p>
          <a:p>
            <a:r>
              <a:rPr lang="en-CA" dirty="0"/>
              <a:t>81% Hindu, 9% Buddhist</a:t>
            </a:r>
          </a:p>
          <a:p>
            <a:endParaRPr lang="en-CA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639" y="2714624"/>
            <a:ext cx="3788686" cy="2029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5530" y="4663741"/>
            <a:ext cx="360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http://www.buddhist-pilgrimage.com/nepal.html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89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500"/>
    </mc:Choice>
    <mc:Fallback>
      <p:transition spd="slow" advClick="0"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Nepal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28% agricultural land</a:t>
            </a:r>
          </a:p>
          <a:p>
            <a:r>
              <a:rPr lang="en-CA" dirty="0"/>
              <a:t>69% of labor force in agriculture</a:t>
            </a:r>
          </a:p>
          <a:p>
            <a:r>
              <a:rPr lang="en-CA" dirty="0"/>
              <a:t>Subsistence agriculture</a:t>
            </a:r>
          </a:p>
          <a:p>
            <a:r>
              <a:rPr lang="en-CA" dirty="0"/>
              <a:t>6.9 million cattle 2003/4</a:t>
            </a:r>
          </a:p>
          <a:p>
            <a:r>
              <a:rPr lang="en-CA" dirty="0"/>
              <a:t>Greatest amount of cattle in the hills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05" y="2480259"/>
            <a:ext cx="4133117" cy="3395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1641" y="5875868"/>
            <a:ext cx="471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http://www1.american.edu/ted/ICE/terai.html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Bovine </a:t>
            </a:r>
            <a:r>
              <a:rPr lang="en-CA" dirty="0" err="1"/>
              <a:t>Paratuberculosis</a:t>
            </a:r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256726"/>
          </a:xfrm>
        </p:spPr>
        <p:txBody>
          <a:bodyPr/>
          <a:lstStyle/>
          <a:p>
            <a:r>
              <a:rPr lang="en-CA" dirty="0"/>
              <a:t>Weight loss, diarrhea, eventual death</a:t>
            </a:r>
          </a:p>
          <a:p>
            <a:r>
              <a:rPr lang="en-CA" dirty="0"/>
              <a:t>Signs don’t show until 2 years of age</a:t>
            </a:r>
          </a:p>
          <a:p>
            <a:r>
              <a:rPr lang="en-CA" dirty="0"/>
              <a:t>Infected when young by ingesting bacteria</a:t>
            </a:r>
          </a:p>
          <a:p>
            <a:r>
              <a:rPr lang="en-CA" dirty="0"/>
              <a:t>Fecal shedding is major source of transmission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947530" y="4949125"/>
            <a:ext cx="2694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490" y="2556932"/>
            <a:ext cx="3314273" cy="1988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4055" y="4551557"/>
            <a:ext cx="323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http://agriculture.vic.gov.au/agriculture/pests-diseases-and-weeds/animal-diseases/beef-and-dairy-cows/bovine-johnes-disease/what-is-bovine-johnes-disease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Treatment/Control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Sanitation and management practices</a:t>
            </a:r>
          </a:p>
          <a:p>
            <a:r>
              <a:rPr lang="en-CA" dirty="0"/>
              <a:t>Frequent testing</a:t>
            </a:r>
          </a:p>
          <a:p>
            <a:r>
              <a:rPr lang="en-CA" dirty="0"/>
              <a:t>Cull infected animals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424" y="2556932"/>
            <a:ext cx="3286125" cy="203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5215" y="4681549"/>
            <a:ext cx="467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https://www.beefboard.org/eNews.asp?id=13995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31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Implications in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Decreased milk production</a:t>
            </a:r>
          </a:p>
          <a:p>
            <a:r>
              <a:rPr lang="en-CA" dirty="0"/>
              <a:t>Decreased fertility</a:t>
            </a:r>
          </a:p>
          <a:p>
            <a:r>
              <a:rPr lang="en-CA" dirty="0"/>
              <a:t>Unable to cull cattle in Nepal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174" y="2556932"/>
            <a:ext cx="3958881" cy="264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6174" y="5291186"/>
            <a:ext cx="432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http://blogs.wsj.com/indiarealtime/2015/10/13/qa-d-n-jha-author-of-the-myth-of-the-holy-cow/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67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100"/>
    </mc:Choice>
    <mc:Fallback xmlns="">
      <p:transition spd="slow" advClick="0" advTm="2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Hsp70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Does not interfere with bovine TB testing</a:t>
            </a:r>
          </a:p>
          <a:p>
            <a:r>
              <a:rPr lang="en-CA" dirty="0"/>
              <a:t>Reduces fecal shedding</a:t>
            </a:r>
          </a:p>
          <a:p>
            <a:r>
              <a:rPr lang="en-CA" dirty="0"/>
              <a:t>Increases life span and therefore productivity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to Nepal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Increased productivity and longevity</a:t>
            </a:r>
          </a:p>
          <a:p>
            <a:r>
              <a:rPr lang="en-CA" dirty="0"/>
              <a:t>Decreased transmission and infection</a:t>
            </a:r>
          </a:p>
          <a:p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429" y="2556932"/>
            <a:ext cx="3791168" cy="2514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1948" y="5229537"/>
            <a:ext cx="359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http://www.hollyrilinger.com/nutritional-pillar-5-eat-good-meat/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8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606</TotalTime>
  <Words>259</Words>
  <Application>Microsoft Office PowerPoint</Application>
  <PresentationFormat>Widescreen</PresentationFormat>
  <Paragraphs>66</Paragraphs>
  <Slides>13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Nepal Export: Bovine Paratuberculosis Vaccine</vt:lpstr>
      <vt:lpstr>Nepal Geography</vt:lpstr>
      <vt:lpstr>Nepal Population</vt:lpstr>
      <vt:lpstr>Nepal Agriculture</vt:lpstr>
      <vt:lpstr>Bovine Paratuberculosis </vt:lpstr>
      <vt:lpstr>Treatment/Control</vt:lpstr>
      <vt:lpstr>Implications in Agriculture</vt:lpstr>
      <vt:lpstr>Hsp70 vaccine</vt:lpstr>
      <vt:lpstr>Benefits to Nepal</vt:lpstr>
      <vt:lpstr>Benefits to Canada</vt:lpstr>
      <vt:lpstr>StressMarq BiosciencesInc.</vt:lpstr>
      <vt:lpstr>Biogenuix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Ahrens</dc:creator>
  <cp:lastModifiedBy>Ashleigh Ahrens</cp:lastModifiedBy>
  <cp:revision>45</cp:revision>
  <dcterms:created xsi:type="dcterms:W3CDTF">2016-11-07T15:05:32Z</dcterms:created>
  <dcterms:modified xsi:type="dcterms:W3CDTF">2016-11-08T18:27:57Z</dcterms:modified>
</cp:coreProperties>
</file>